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66"/>
  </p:notesMasterIdLst>
  <p:sldIdLst>
    <p:sldId id="256" r:id="rId2"/>
    <p:sldId id="349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317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  <p:sldId id="326" r:id="rId40"/>
    <p:sldId id="327" r:id="rId41"/>
    <p:sldId id="337" r:id="rId42"/>
    <p:sldId id="338" r:id="rId43"/>
    <p:sldId id="339" r:id="rId44"/>
    <p:sldId id="340" r:id="rId45"/>
    <p:sldId id="341" r:id="rId46"/>
    <p:sldId id="342" r:id="rId47"/>
    <p:sldId id="343" r:id="rId48"/>
    <p:sldId id="344" r:id="rId49"/>
    <p:sldId id="352" r:id="rId50"/>
    <p:sldId id="353" r:id="rId51"/>
    <p:sldId id="354" r:id="rId52"/>
    <p:sldId id="355" r:id="rId53"/>
    <p:sldId id="345" r:id="rId54"/>
    <p:sldId id="346" r:id="rId55"/>
    <p:sldId id="347" r:id="rId56"/>
    <p:sldId id="348" r:id="rId57"/>
    <p:sldId id="328" r:id="rId58"/>
    <p:sldId id="329" r:id="rId59"/>
    <p:sldId id="334" r:id="rId60"/>
    <p:sldId id="331" r:id="rId61"/>
    <p:sldId id="335" r:id="rId62"/>
    <p:sldId id="333" r:id="rId63"/>
    <p:sldId id="356" r:id="rId64"/>
    <p:sldId id="351" r:id="rId65"/>
  </p:sldIdLst>
  <p:sldSz cx="7559675" cy="5327650"/>
  <p:notesSz cx="6858000" cy="9144000"/>
  <p:embeddedFontLs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Calibri Light" panose="020F0302020204030204" pitchFamily="34" charset="0"/>
      <p:regular r:id="rId71"/>
      <p:italic r:id="rId72"/>
    </p:embeddedFont>
    <p:embeddedFont>
      <p:font typeface="Marvel" pitchFamily="2" charset="0"/>
      <p:regular r:id="rId73"/>
    </p:embeddedFont>
    <p:embeddedFont>
      <p:font typeface="Ubuntu" panose="020B0504030602030204" pitchFamily="34" charset="0"/>
      <p:regular r:id="rId74"/>
    </p:embeddedFont>
    <p:embeddedFont>
      <p:font typeface="Ubuntu Light" panose="020B0304030602030204" pitchFamily="34" charset="0"/>
      <p:regular r:id="rId7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e Stroud" initials="NS" lastIdx="1" clrIdx="0">
    <p:extLst>
      <p:ext uri="{19B8F6BF-5375-455C-9EA6-DF929625EA0E}">
        <p15:presenceInfo xmlns:p15="http://schemas.microsoft.com/office/powerpoint/2012/main" userId="147f15589c67c0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1"/>
    <p:restoredTop sz="96327"/>
  </p:normalViewPr>
  <p:slideViewPr>
    <p:cSldViewPr snapToGrid="0" snapToObjects="1">
      <p:cViewPr varScale="1">
        <p:scale>
          <a:sx n="165" d="100"/>
          <a:sy n="165" d="100"/>
        </p:scale>
        <p:origin x="1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2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74" Type="http://schemas.openxmlformats.org/officeDocument/2006/relationships/font" Target="fonts/font8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3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6.fntdata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7.fntdata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font" Target="fonts/font5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7-06T23:44:50.188" idx="1">
    <p:pos x="2017" y="129"/>
    <p:text>Facilitar el juego</p:text>
    <p:extLst>
      <p:ext uri="{C676402C-5697-4E1C-873F-D02D1690AC5C}">
        <p15:threadingInfo xmlns:p15="http://schemas.microsoft.com/office/powerpoint/2012/main" timeZoneBias="240"/>
      </p:ext>
    </p:extLst>
  </p:cm>
</p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88350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84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63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55045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08/07/2020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1.xml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923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3620"/>
            <a:ext cx="4128627" cy="1631217"/>
            <a:chOff x="2149311" y="3497513"/>
            <a:chExt cx="3321303" cy="11928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321303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65560" y="3497513"/>
              <a:ext cx="3305054" cy="1192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>
                  <a:solidFill>
                    <a:schemeClr val="bg1"/>
                  </a:solidFill>
                  <a:latin typeface="Marvel" pitchFamily="2" charset="0"/>
                </a:rPr>
                <a:t>MEASURING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30091" y="1809759"/>
            <a:ext cx="3872904" cy="1631216"/>
            <a:chOff x="2149311" y="3564510"/>
            <a:chExt cx="2549329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9311" y="3732989"/>
              <a:ext cx="2454754" cy="12763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67906" y="3564510"/>
              <a:ext cx="2530734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>
                  <a:solidFill>
                    <a:schemeClr val="bg1"/>
                  </a:solidFill>
                  <a:latin typeface="Marvel" pitchFamily="2" charset="0"/>
                </a:rPr>
                <a:t>OUTCOME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892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Satisfaction</a:t>
              </a: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1BC4CF-B685-B043-85A0-DF0E184F9DBF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23888E-9B06-8046-A2BE-6123694EE11E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5F3B9E-B896-7547-8FF3-C77E69DFE116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Feature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20" name="Diamond 19">
              <a:extLst>
                <a:ext uri="{FF2B5EF4-FFF2-40B4-BE49-F238E27FC236}">
                  <a16:creationId xmlns:a16="http://schemas.microsoft.com/office/drawing/2014/main" id="{29B8A6F0-B0C1-B44D-8BDC-B0141804ACD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1" name="Diamond 20">
              <a:extLst>
                <a:ext uri="{FF2B5EF4-FFF2-40B4-BE49-F238E27FC236}">
                  <a16:creationId xmlns:a16="http://schemas.microsoft.com/office/drawing/2014/main" id="{E3E67A30-883E-9442-9A67-BA9E2F50D834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49994304-6B00-2042-95C8-4ADD13CF470B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41051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05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D7C902-C963-884A-8E77-7FF50F8FFAE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66D111-90B8-9B4E-938B-E7D9939AEC9E}"/>
              </a:ext>
            </a:extLst>
          </p:cNvPr>
          <p:cNvGrpSpPr/>
          <p:nvPr/>
        </p:nvGrpSpPr>
        <p:grpSpPr>
          <a:xfrm>
            <a:off x="883471" y="1832350"/>
            <a:ext cx="5792732" cy="1662950"/>
            <a:chOff x="821477" y="1802051"/>
            <a:chExt cx="5792732" cy="166295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4A1D98C-6844-1047-AE20-4C0289E1FAD6}"/>
                </a:ext>
              </a:extLst>
            </p:cNvPr>
            <p:cNvSpPr txBox="1"/>
            <p:nvPr/>
          </p:nvSpPr>
          <p:spPr>
            <a:xfrm>
              <a:off x="821477" y="1802051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Defect Trends</a:t>
              </a:r>
            </a:p>
          </p:txBody>
        </p:sp>
        <p:sp>
          <p:nvSpPr>
            <p:cNvPr id="14" name="Diamond 13">
              <a:extLst>
                <a:ext uri="{FF2B5EF4-FFF2-40B4-BE49-F238E27FC236}">
                  <a16:creationId xmlns:a16="http://schemas.microsoft.com/office/drawing/2014/main" id="{5F898ECD-9A48-6344-B2A0-4E6E20AD0A1F}"/>
                </a:ext>
              </a:extLst>
            </p:cNvPr>
            <p:cNvSpPr/>
            <p:nvPr/>
          </p:nvSpPr>
          <p:spPr>
            <a:xfrm>
              <a:off x="2792914" y="291481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Diamond 14">
              <a:extLst>
                <a:ext uri="{FF2B5EF4-FFF2-40B4-BE49-F238E27FC236}">
                  <a16:creationId xmlns:a16="http://schemas.microsoft.com/office/drawing/2014/main" id="{D5DC2B01-F4DD-5542-A4AA-D948DBD925D5}"/>
                </a:ext>
              </a:extLst>
            </p:cNvPr>
            <p:cNvSpPr/>
            <p:nvPr/>
          </p:nvSpPr>
          <p:spPr>
            <a:xfrm>
              <a:off x="3442748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Diamond 15">
              <a:extLst>
                <a:ext uri="{FF2B5EF4-FFF2-40B4-BE49-F238E27FC236}">
                  <a16:creationId xmlns:a16="http://schemas.microsoft.com/office/drawing/2014/main" id="{7F0C826D-9CAF-BE47-9C21-B43F1B78958E}"/>
                </a:ext>
              </a:extLst>
            </p:cNvPr>
            <p:cNvSpPr/>
            <p:nvPr/>
          </p:nvSpPr>
          <p:spPr>
            <a:xfrm>
              <a:off x="4092582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22749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71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B185FE-3AE0-CE40-B1F3-D555FE49D8BB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11C672-BAD9-D34A-A5E4-8584946AEAE2}"/>
              </a:ext>
            </a:extLst>
          </p:cNvPr>
          <p:cNvGrpSpPr/>
          <p:nvPr/>
        </p:nvGrpSpPr>
        <p:grpSpPr>
          <a:xfrm>
            <a:off x="883470" y="1512188"/>
            <a:ext cx="5792732" cy="2303274"/>
            <a:chOff x="883470" y="1463944"/>
            <a:chExt cx="5792732" cy="23032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46394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Cost Ratio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BF9EC923-CD52-C143-91C2-D0C47844DA3B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11DB0A3-F75A-2748-9280-944CA77FD465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EFDAF4A-11F8-4547-896A-43CC96CEB33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01774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65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C24A9FC-738A-E948-888B-574014D0927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C9FE46-1C12-1744-869F-2A1954FBBEB9}"/>
              </a:ext>
            </a:extLst>
          </p:cNvPr>
          <p:cNvGrpSpPr/>
          <p:nvPr/>
        </p:nvGrpSpPr>
        <p:grpSpPr>
          <a:xfrm>
            <a:off x="844726" y="1454260"/>
            <a:ext cx="5870221" cy="2419129"/>
            <a:chOff x="805982" y="1360938"/>
            <a:chExt cx="5870221" cy="24191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05982" y="1360938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A30269-D0EB-7B4C-B477-E01E4574E33E}"/>
                </a:ext>
              </a:extLst>
            </p:cNvPr>
            <p:cNvSpPr txBox="1"/>
            <p:nvPr/>
          </p:nvSpPr>
          <p:spPr>
            <a:xfrm>
              <a:off x="883471" y="140710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Installed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Version Index</a:t>
              </a: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3BDDDED-6802-4A40-9C6E-CE6DB781899E}"/>
                </a:ext>
              </a:extLst>
            </p:cNvPr>
            <p:cNvSpPr/>
            <p:nvPr/>
          </p:nvSpPr>
          <p:spPr>
            <a:xfrm>
              <a:off x="2743590" y="322987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CDC72D21-46AD-6F4E-8F0B-40421938DA7E}"/>
                </a:ext>
              </a:extLst>
            </p:cNvPr>
            <p:cNvSpPr/>
            <p:nvPr/>
          </p:nvSpPr>
          <p:spPr>
            <a:xfrm>
              <a:off x="3393424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32C05A21-B0BF-DC40-ADF2-E5DF56246586}"/>
                </a:ext>
              </a:extLst>
            </p:cNvPr>
            <p:cNvSpPr/>
            <p:nvPr/>
          </p:nvSpPr>
          <p:spPr>
            <a:xfrm>
              <a:off x="4043258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83808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437" y="3324877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669" y="-324090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029052" y="1366749"/>
            <a:ext cx="330532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es una organización de entrenamiento con sede en Holanda en una misión para ayudar a los profesionales a convertirse en facilitadores impresionantes de Scrum. Un facilitador de Scrum puede ser un maestro de Scrum, propietario de producto, desarrollador o líder. Los grandes facilitadores de Scrum entienden los valores y principios de Scrum y los usan para implementar eficazmente Scrum con sus equipos y organizaciones.</a:t>
            </a:r>
          </a:p>
          <a:p>
            <a:pPr algn="ctr"/>
            <a:endParaRPr lang="es-ES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es un socio de 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Nuestras clases están acreditadas, siempre actualizadas, divertidas, super interactivas y siempre facilitado por dos formadores para maximizar sus objetivos de aprendizaje. Nuestros formadores son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expertos experimentados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y formadores profesionales de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certificados por 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experiencia sustancial en la vida real en varios entornos.</a:t>
            </a:r>
            <a:endParaRPr lang="en-GB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123986" y="729912"/>
            <a:ext cx="35723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Este juego se basa en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Evidence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Based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Management (EBM). EBM es un marco empírico que las organizaciones pueden utilizar para ayudar a medir el valor (percibido) del producto y la forma en que entregan sus productos. Las mediciones pueden inspeccionarse para ayudar a maximizar el valor del producto y mejorar la forma de trabajar.</a:t>
            </a: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1201" y="1893716"/>
            <a:ext cx="33053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Como facilitador de Scrum, coloque las cuatro Áreas de Valor Clave (KVA) en una fila en el suelo (Valor actual, Tiempo de Mercado, Capacidad de Innovar y Valor No Realizado). Explique cada KVA a los participantes.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Formar dos grupos y la mano de un grupo las tarjetas verdes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Measures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(KVM) y el otro grupo los KVM púrpura restantes.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1: Invite a los grupos a discutir y poner los KVM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2: Invite a ambos grupos a discutir sus resultados y adaptar sus cartas. Asegúrese de que al final de esta ronda, las tarjetas KVM estén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3: Invite a los participantes a examinar individualmente los KVM y seleccionar un KVM que atrajo su atención. (En este momento también se puede elegir un KVM que no sea EBM)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4: Invite a los participantes en grupos de cuatro. Pida a cada participante que explique por qué eligió su KVM en particular y colabore en cómo implementarlo. (En el caso de medidas que no sean de MBE, preste atención a que estas no son métricas de vanidad y analice las posibles trampas)</a:t>
            </a:r>
            <a:endParaRPr lang="en-NL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294481" y="3895330"/>
            <a:ext cx="27714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Obtenga más información sobre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Evidence-Based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Management (EBM) en 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http://scrum.org</a:t>
            </a:r>
            <a:r>
              <a:rPr lang="es-ES" sz="70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/EBM</a:t>
            </a:r>
            <a:r>
              <a:rPr lang="es-ES" sz="70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El juego Medición del resultado (v1.0.1) está licenciado bajo CC BY-NC-SA 4.0</a:t>
            </a: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Por Scrum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86EE5EF-4E07-9D4A-8C2D-83F385087044}"/>
              </a:ext>
            </a:extLst>
          </p:cNvPr>
          <p:cNvGrpSpPr/>
          <p:nvPr/>
        </p:nvGrpSpPr>
        <p:grpSpPr>
          <a:xfrm>
            <a:off x="-232456" y="161565"/>
            <a:ext cx="3909016" cy="665950"/>
            <a:chOff x="-77476" y="76326"/>
            <a:chExt cx="3909016" cy="66595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5EE125-EFCC-F14F-8498-A6CD8EEF0F59}"/>
                </a:ext>
              </a:extLst>
            </p:cNvPr>
            <p:cNvSpPr txBox="1"/>
            <p:nvPr/>
          </p:nvSpPr>
          <p:spPr>
            <a:xfrm>
              <a:off x="-77476" y="76326"/>
              <a:ext cx="3909016" cy="664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3700" b="1" dirty="0">
                  <a:latin typeface="Marvel" pitchFamily="2" charset="0"/>
                </a:rPr>
                <a:t>FACILITATE THE GAM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817926-FA1D-B346-9D51-472AADB3F438}"/>
                </a:ext>
              </a:extLst>
            </p:cNvPr>
            <p:cNvSpPr txBox="1"/>
            <p:nvPr/>
          </p:nvSpPr>
          <p:spPr>
            <a:xfrm>
              <a:off x="3221873" y="77350"/>
              <a:ext cx="249747" cy="664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3700" b="1" dirty="0">
                  <a:latin typeface="Marvel" pitchFamily="2" charset="0"/>
                </a:rPr>
                <a:t>E</a:t>
              </a:r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3779837" y="255722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9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CB84C5-9CEF-0B4C-A30F-8552B621ACE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474F51-8CD4-BE40-BB2E-BC1101989427}"/>
              </a:ext>
            </a:extLst>
          </p:cNvPr>
          <p:cNvGrpSpPr/>
          <p:nvPr/>
        </p:nvGrpSpPr>
        <p:grpSpPr>
          <a:xfrm>
            <a:off x="712956" y="1432609"/>
            <a:ext cx="6133762" cy="2462432"/>
            <a:chOff x="712955" y="1304786"/>
            <a:chExt cx="613376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12955" y="1304786"/>
              <a:ext cx="613376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Build &amp; Integration Frequency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4B27ABF-7C40-D04C-9ECC-6FE20656663A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8C10F54-C87D-5744-8035-A30366556BF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2FBFC88-2C68-704D-8F06-5F3A682456F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234181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4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1E2F49-79D9-654D-84E8-980E410AB36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DF2276-5808-9F42-974A-9B79EEF9C2B3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F13E17C-AF64-BC4F-A603-A903BFA0E337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Production Incident Trends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860DBDB-BA47-8544-BC58-456770B104E0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FB62AE9-5D9E-124F-BC35-5C1D1284611C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B3BAEA11-DE27-5A43-A52B-2797F2B3B8F9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73922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9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9B0176D-8477-D44A-A402-C85E22A7685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1F9E67-0CB7-3043-8A6B-89CC77B3ED88}"/>
              </a:ext>
            </a:extLst>
          </p:cNvPr>
          <p:cNvGrpSpPr/>
          <p:nvPr/>
        </p:nvGrpSpPr>
        <p:grpSpPr>
          <a:xfrm>
            <a:off x="883471" y="1112864"/>
            <a:ext cx="5792732" cy="3101922"/>
            <a:chOff x="829226" y="959764"/>
            <a:chExt cx="5792732" cy="31019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29226" y="959764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Stabilization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Period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92BA732-7DF8-5D4A-9CB0-55CB6DD4B7FB}"/>
                </a:ext>
              </a:extLst>
            </p:cNvPr>
            <p:cNvSpPr/>
            <p:nvPr/>
          </p:nvSpPr>
          <p:spPr>
            <a:xfrm>
              <a:off x="2800663" y="351149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D9761866-CBBC-5F41-84C3-51BA1D745FC4}"/>
                </a:ext>
              </a:extLst>
            </p:cNvPr>
            <p:cNvSpPr/>
            <p:nvPr/>
          </p:nvSpPr>
          <p:spPr>
            <a:xfrm>
              <a:off x="3450497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5C4F5AEB-3821-BC4F-84CF-C543394E18F8}"/>
                </a:ext>
              </a:extLst>
            </p:cNvPr>
            <p:cNvSpPr/>
            <p:nvPr/>
          </p:nvSpPr>
          <p:spPr>
            <a:xfrm>
              <a:off x="4100331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4756207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142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Market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Share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973939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0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76F9ED0-8896-C348-8ECD-EB10B5CD255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F1BBE-48A2-F040-AB41-C9F9DEC44EAD}"/>
              </a:ext>
            </a:extLst>
          </p:cNvPr>
          <p:cNvGrpSpPr/>
          <p:nvPr/>
        </p:nvGrpSpPr>
        <p:grpSpPr>
          <a:xfrm>
            <a:off x="883471" y="1835527"/>
            <a:ext cx="5792732" cy="1656596"/>
            <a:chOff x="883470" y="2110622"/>
            <a:chExt cx="5792732" cy="16565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211062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Cycle Time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C41DF258-6D21-B840-86DC-19E8E04FA91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FFD4314-8DB1-444D-9632-FAAF83C11092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D2A32A7C-993E-AC49-A11E-06BEAFE1C77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2123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8656E71-C2B4-0F4F-93C2-2FE01E15243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Reveals the value that the product delivers to customers, today</a:t>
            </a:r>
            <a:endParaRPr lang="en-NL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7C9767-773C-644A-A638-0001139EE0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87ED43-6E86-FA4F-94F4-5B177664B785}"/>
              </a:ext>
            </a:extLst>
          </p:cNvPr>
          <p:cNvSpPr txBox="1"/>
          <p:nvPr/>
        </p:nvSpPr>
        <p:spPr>
          <a:xfrm>
            <a:off x="1092134" y="1887167"/>
            <a:ext cx="54513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9000" dirty="0">
                <a:latin typeface="Marvel" pitchFamily="2" charset="0"/>
              </a:rPr>
              <a:t>CURRENT VALUE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491A28-9097-6F43-9DB2-81A447868F1E}"/>
              </a:ext>
            </a:extLst>
          </p:cNvPr>
          <p:cNvSpPr txBox="1"/>
          <p:nvPr/>
        </p:nvSpPr>
        <p:spPr>
          <a:xfrm>
            <a:off x="2076797" y="3029919"/>
            <a:ext cx="34820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Reveals the value that the product delivers to customers, today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05353" y="76975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86093" y="132509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05353" y="1880462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28076" y="2435818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199978" y="2991174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05353" y="354653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199426" y="410188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348208" y="76974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348208" y="132510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348396" y="188046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348208" y="2435817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348208" y="2991173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348208" y="354652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348207" y="410187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5084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96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1845614"/>
            <a:ext cx="5792732" cy="1636421"/>
            <a:chOff x="883471" y="1743339"/>
            <a:chExt cx="5792732" cy="163642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743339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Time-to-Learn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91448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6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570727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Employee Satisfaction</a:t>
              </a: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446576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3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A8B3ACB-CB70-4347-9147-436357820D7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ED8108-FDA4-3E46-8468-F32F3028F6A8}"/>
              </a:ext>
            </a:extLst>
          </p:cNvPr>
          <p:cNvGrpSpPr/>
          <p:nvPr/>
        </p:nvGrpSpPr>
        <p:grpSpPr>
          <a:xfrm>
            <a:off x="883471" y="1558795"/>
            <a:ext cx="5792732" cy="2210059"/>
            <a:chOff x="782731" y="1446612"/>
            <a:chExt cx="5792732" cy="221005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661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1DD763D-2D80-0341-BBF5-1BE4D03E0B1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DACCB6B-E3C5-8144-96AD-E97A5E3DC292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B1B2D85-6356-1D48-84DB-1B9F95F87B2E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503854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898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2B6B288-828A-D846-8E95-B2F336AC960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5397E4D-2ECB-654A-BB42-052B09C60867}"/>
              </a:ext>
            </a:extLst>
          </p:cNvPr>
          <p:cNvGrpSpPr/>
          <p:nvPr/>
        </p:nvGrpSpPr>
        <p:grpSpPr>
          <a:xfrm>
            <a:off x="883471" y="1546873"/>
            <a:ext cx="5792732" cy="2233904"/>
            <a:chOff x="774780" y="1510232"/>
            <a:chExt cx="5792732" cy="223390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780" y="151023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Revenue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 Employee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8E95E7A-6367-B749-ACAD-56949AE74303}"/>
                </a:ext>
              </a:extLst>
            </p:cNvPr>
            <p:cNvSpPr/>
            <p:nvPr/>
          </p:nvSpPr>
          <p:spPr>
            <a:xfrm>
              <a:off x="3060712" y="337998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EC293A5-2C2E-3443-937B-03168DEC64A0}"/>
                </a:ext>
              </a:extLst>
            </p:cNvPr>
            <p:cNvSpPr/>
            <p:nvPr/>
          </p:nvSpPr>
          <p:spPr>
            <a:xfrm>
              <a:off x="3489041" y="337998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E7F1D3D-CBE3-504F-9E67-1287DBF150FF}"/>
                </a:ext>
              </a:extLst>
            </p:cNvPr>
            <p:cNvSpPr/>
            <p:nvPr/>
          </p:nvSpPr>
          <p:spPr>
            <a:xfrm>
              <a:off x="3917370" y="33799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5075185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525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B49ADBA-1AE9-C141-8203-41C8CCC32B2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8C2D97-B31F-A443-8C09-D7B033974E51}"/>
              </a:ext>
            </a:extLst>
          </p:cNvPr>
          <p:cNvGrpSpPr/>
          <p:nvPr/>
        </p:nvGrpSpPr>
        <p:grpSpPr>
          <a:xfrm>
            <a:off x="883471" y="1555830"/>
            <a:ext cx="5792732" cy="2215989"/>
            <a:chOff x="782731" y="1440682"/>
            <a:chExt cx="5792732" cy="221598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068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Frequency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DC8B98-F9B2-B546-8339-E15F909A01FB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1F4DC01-F055-E849-8058-821EF6BF1903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2F621B-BF71-FC4A-ACB1-F4A7241545D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76946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847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8EFFB25-8CDC-344F-8D02-155D09741218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BF3484-2EDD-8243-A82D-802F04ED2EA4}"/>
              </a:ext>
            </a:extLst>
          </p:cNvPr>
          <p:cNvGrpSpPr/>
          <p:nvPr/>
        </p:nvGrpSpPr>
        <p:grpSpPr>
          <a:xfrm>
            <a:off x="883471" y="1578674"/>
            <a:ext cx="5792732" cy="2170302"/>
            <a:chOff x="782731" y="1486369"/>
            <a:chExt cx="5792732" cy="217030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2FECD-DABB-1340-A5D4-C463C1035B75}"/>
                </a:ext>
              </a:extLst>
            </p:cNvPr>
            <p:cNvSpPr txBox="1"/>
            <p:nvPr/>
          </p:nvSpPr>
          <p:spPr>
            <a:xfrm>
              <a:off x="782731" y="1486369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Mean Time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to Repair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C8E8937-97FF-8A41-884B-A7A96E7A9C01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2E5CBEA-24C1-8B4D-9704-2307EEE7584C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09463A-E65F-694C-A72D-09FFCC04DDA8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92139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697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35568D5-D429-D947-80DE-2A5E309168B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6E0CBF-53CB-5E4B-8BAE-86214A958466}"/>
              </a:ext>
            </a:extLst>
          </p:cNvPr>
          <p:cNvGrpSpPr/>
          <p:nvPr/>
        </p:nvGrpSpPr>
        <p:grpSpPr>
          <a:xfrm>
            <a:off x="833101" y="1759598"/>
            <a:ext cx="5893472" cy="1808454"/>
            <a:chOff x="782731" y="1625580"/>
            <a:chExt cx="5893472" cy="180845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625580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B7058D0-484F-7041-95AB-7E591285CA65}"/>
                </a:ext>
              </a:extLst>
            </p:cNvPr>
            <p:cNvSpPr txBox="1"/>
            <p:nvPr/>
          </p:nvSpPr>
          <p:spPr>
            <a:xfrm>
              <a:off x="782731" y="1978523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Lead Time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1EE0087-EF5B-A142-BB3A-13FB7CAF2828}"/>
                </a:ext>
              </a:extLst>
            </p:cNvPr>
            <p:cNvSpPr/>
            <p:nvPr/>
          </p:nvSpPr>
          <p:spPr>
            <a:xfrm>
              <a:off x="3068663" y="30698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1A41BCC-AB03-6A42-B29E-3A0767815FC9}"/>
                </a:ext>
              </a:extLst>
            </p:cNvPr>
            <p:cNvSpPr/>
            <p:nvPr/>
          </p:nvSpPr>
          <p:spPr>
            <a:xfrm>
              <a:off x="3496992" y="3069886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D29B014-7DD0-B64E-8669-A34A658FB868}"/>
                </a:ext>
              </a:extLst>
            </p:cNvPr>
            <p:cNvSpPr/>
            <p:nvPr/>
          </p:nvSpPr>
          <p:spPr>
            <a:xfrm>
              <a:off x="3925321" y="3069885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529465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612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BB154A9-2B4F-C842-8772-D900D2DC33D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0EEFF9-5BFF-0C4A-9481-A20BE579B4CB}"/>
              </a:ext>
            </a:extLst>
          </p:cNvPr>
          <p:cNvGrpSpPr/>
          <p:nvPr/>
        </p:nvGrpSpPr>
        <p:grpSpPr>
          <a:xfrm>
            <a:off x="883471" y="1610483"/>
            <a:ext cx="5792732" cy="2106683"/>
            <a:chOff x="782731" y="1549988"/>
            <a:chExt cx="5792732" cy="21066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0AD8DD6-9A60-8743-8085-537BCCE56AB6}"/>
                </a:ext>
              </a:extLst>
            </p:cNvPr>
            <p:cNvSpPr txBox="1"/>
            <p:nvPr/>
          </p:nvSpPr>
          <p:spPr>
            <a:xfrm>
              <a:off x="782731" y="1549988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Innovation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Rate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843A664-9637-2F49-808D-9A2F1D875DB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BFD1914-147A-814C-B2B8-1C48337415B1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3EDC96-8EC4-0B47-A041-3AFE2C68986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42465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203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07FA702-B549-8B47-B360-0598DD5BE11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70A03F-F298-AC40-99A9-F045809B2B77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On-Product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DA0924D-78C5-5B47-B4BB-5D9CD1B268B3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5F616E-3884-194C-877E-D7A4DA555144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DE613FD-056A-D343-BD9B-C709717234C2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617966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1021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E56DD5-634B-6848-A248-9892ADFFC6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35A64A-AA7A-714E-9A2E-26607AAA8002}"/>
              </a:ext>
            </a:extLst>
          </p:cNvPr>
          <p:cNvGrpSpPr/>
          <p:nvPr/>
        </p:nvGrpSpPr>
        <p:grpSpPr>
          <a:xfrm>
            <a:off x="883471" y="1586629"/>
            <a:ext cx="5792732" cy="2154391"/>
            <a:chOff x="782731" y="1502280"/>
            <a:chExt cx="5792732" cy="215439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502280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Technical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Debt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3FB51E-232C-6746-A6BB-CCD934EE62FA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E67C4F7-76EC-A04E-8A10-797FFFCB7E0A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0BF99AA-F8D9-AC4D-9A99-9E4974F1978C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39621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TIME TO MARKET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1358653" y="2983424"/>
            <a:ext cx="4918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Expresses the organization’s ability to quickly deliver new capabilities, services, or products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24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F616033-11DC-F247-B322-D23C66626F7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783B8A-057E-8847-A5F9-66E9C395C45B}"/>
              </a:ext>
            </a:extLst>
          </p:cNvPr>
          <p:cNvGrpSpPr/>
          <p:nvPr/>
        </p:nvGrpSpPr>
        <p:grpSpPr>
          <a:xfrm>
            <a:off x="883471" y="825139"/>
            <a:ext cx="5792732" cy="3677371"/>
            <a:chOff x="883471" y="673017"/>
            <a:chExt cx="5792732" cy="367737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883471" y="673017"/>
              <a:ext cx="5792732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Active Code Branches / Time Spent Merging Branched Code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E6CB132-B323-8640-8026-1DF125BD5E21}"/>
                </a:ext>
              </a:extLst>
            </p:cNvPr>
            <p:cNvSpPr/>
            <p:nvPr/>
          </p:nvSpPr>
          <p:spPr>
            <a:xfrm>
              <a:off x="3169403" y="3986241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C8D3FA5-1ABC-BF4A-B070-B50AE6AAE754}"/>
                </a:ext>
              </a:extLst>
            </p:cNvPr>
            <p:cNvSpPr/>
            <p:nvPr/>
          </p:nvSpPr>
          <p:spPr>
            <a:xfrm>
              <a:off x="3597732" y="3986240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60A5B3C-4E14-2948-A0A7-F164D7F1B9A8}"/>
                </a:ext>
              </a:extLst>
            </p:cNvPr>
            <p:cNvSpPr/>
            <p:nvPr/>
          </p:nvSpPr>
          <p:spPr>
            <a:xfrm>
              <a:off x="4026061" y="398623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599582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213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3C6D795-2973-C64C-A34B-F08AF4C232D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F62747-AE27-1345-A9B2-8EF946A58C98}"/>
              </a:ext>
            </a:extLst>
          </p:cNvPr>
          <p:cNvGrpSpPr/>
          <p:nvPr/>
        </p:nvGrpSpPr>
        <p:grpSpPr>
          <a:xfrm>
            <a:off x="883471" y="1181777"/>
            <a:ext cx="5792732" cy="2964095"/>
            <a:chOff x="782934" y="1099171"/>
            <a:chExt cx="5792732" cy="29640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0B27107-884A-6843-9E91-CBFCA3A06FE0}"/>
                </a:ext>
              </a:extLst>
            </p:cNvPr>
            <p:cNvSpPr txBox="1"/>
            <p:nvPr/>
          </p:nvSpPr>
          <p:spPr>
            <a:xfrm>
              <a:off x="782934" y="1099171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 Spent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Context-Switching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622133D-821F-9042-82D2-7097BAB6F7A1}"/>
                </a:ext>
              </a:extLst>
            </p:cNvPr>
            <p:cNvSpPr/>
            <p:nvPr/>
          </p:nvSpPr>
          <p:spPr>
            <a:xfrm>
              <a:off x="3068866" y="369911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B30F5A1-32AE-0446-A82F-EE66CBA81BB0}"/>
                </a:ext>
              </a:extLst>
            </p:cNvPr>
            <p:cNvSpPr/>
            <p:nvPr/>
          </p:nvSpPr>
          <p:spPr>
            <a:xfrm>
              <a:off x="3497195" y="369911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92F34D9-0C44-4542-A373-43230FF10FFA}"/>
                </a:ext>
              </a:extLst>
            </p:cNvPr>
            <p:cNvSpPr/>
            <p:nvPr/>
          </p:nvSpPr>
          <p:spPr>
            <a:xfrm>
              <a:off x="3925524" y="369911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47647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6914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3BFEE0C-2D0D-C841-B46A-26120CB54DE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C9E60C-7C58-D74A-8F1E-F55AF946FBDD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3DDF276-A1EB-B640-B158-2553E38C161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or User Satisfaction Gap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7680971-54DC-AD49-A5DC-1784704265CD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51EDF79-7F90-DB4F-BE6A-5DEC5CB5943E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D3F5F-1A0A-684B-95C0-7BC1EBF13377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03983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60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848217"/>
            <a:ext cx="69002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5000" b="1" dirty="0">
                <a:latin typeface="Ubuntu" panose="020B0504030602030204" pitchFamily="34" charset="0"/>
              </a:rPr>
              <a:t>Don’t measure Output. Measure Outcomes</a:t>
            </a:r>
          </a:p>
        </p:txBody>
      </p:sp>
    </p:spTree>
    <p:extLst>
      <p:ext uri="{BB962C8B-B14F-4D97-AF65-F5344CB8AC3E}">
        <p14:creationId xmlns:p14="http://schemas.microsoft.com/office/powerpoint/2010/main" val="3384980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352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5000" b="1">
                <a:latin typeface="Ubuntu" panose="020B0504030602030204" pitchFamily="34" charset="0"/>
              </a:rPr>
              <a:t>It’s not about the Metrics, but about the Conversation</a:t>
            </a:r>
          </a:p>
        </p:txBody>
      </p:sp>
    </p:spTree>
    <p:extLst>
      <p:ext uri="{BB962C8B-B14F-4D97-AF65-F5344CB8AC3E}">
        <p14:creationId xmlns:p14="http://schemas.microsoft.com/office/powerpoint/2010/main" val="3864524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028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078775"/>
            <a:ext cx="69002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5000" dirty="0">
                <a:latin typeface="Ubuntu" panose="020B0504030602030204" pitchFamily="34" charset="0"/>
              </a:rPr>
              <a:t>Learn more about</a:t>
            </a:r>
            <a:r>
              <a:rPr lang="en-NL" sz="5000" b="1" dirty="0">
                <a:latin typeface="Ubuntu" panose="020B0504030602030204" pitchFamily="34" charset="0"/>
              </a:rPr>
              <a:t> </a:t>
            </a:r>
          </a:p>
          <a:p>
            <a:pPr algn="ctr"/>
            <a:r>
              <a:rPr lang="en-NL" sz="5000" b="1" dirty="0">
                <a:latin typeface="Ubuntu" panose="020B0504030602030204" pitchFamily="34" charset="0"/>
              </a:rPr>
              <a:t>Evidence Based Management </a:t>
            </a:r>
            <a:r>
              <a:rPr lang="en-NL" sz="5000" dirty="0">
                <a:latin typeface="Ubuntu" panose="020B0504030602030204" pitchFamily="34" charset="0"/>
              </a:rPr>
              <a:t>at</a:t>
            </a:r>
          </a:p>
          <a:p>
            <a:pPr algn="ctr"/>
            <a:r>
              <a:rPr lang="en-NL" sz="5000" dirty="0">
                <a:latin typeface="Ubuntu" panose="020B0504030602030204" pitchFamily="34" charset="0"/>
              </a:rPr>
              <a:t>http://scrum.org/EBM</a:t>
            </a:r>
          </a:p>
        </p:txBody>
      </p:sp>
    </p:spTree>
    <p:extLst>
      <p:ext uri="{BB962C8B-B14F-4D97-AF65-F5344CB8AC3E}">
        <p14:creationId xmlns:p14="http://schemas.microsoft.com/office/powerpoint/2010/main" val="13775542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861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433485" y="173949"/>
            <a:ext cx="6416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2000" b="1" dirty="0">
                <a:latin typeface="Ubuntu" panose="020B0504030602030204" pitchFamily="34" charset="0"/>
              </a:rPr>
              <a:t>EBM suggested cheat sheet</a:t>
            </a:r>
            <a:endParaRPr lang="en-NL" sz="2000" dirty="0"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6441C-A641-EE43-B9CA-553BCAFDDCAF}"/>
              </a:ext>
            </a:extLst>
          </p:cNvPr>
          <p:cNvSpPr txBox="1"/>
          <p:nvPr/>
        </p:nvSpPr>
        <p:spPr>
          <a:xfrm>
            <a:off x="3501215" y="4821023"/>
            <a:ext cx="381007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Source: EBM guide, http://scrum.org/EBM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D75A12-8D57-1D4E-AB48-B43CCF0C5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84" y="3468669"/>
            <a:ext cx="3541363" cy="1619985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ED4AB1-FB9F-6540-BB0C-BCEA676A3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481" y="652043"/>
            <a:ext cx="3467866" cy="2738642"/>
          </a:xfrm>
          <a:prstGeom prst="rect">
            <a:avLst/>
          </a:prstGeom>
        </p:spPr>
      </p:pic>
      <p:pic>
        <p:nvPicPr>
          <p:cNvPr id="13" name="Picture 1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FE0C25F-91C9-5D48-B2A3-7EEADD781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634" y="652043"/>
            <a:ext cx="3669659" cy="3248182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60B376-714B-B14D-8396-DA0BFF861E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1351" y="3943357"/>
            <a:ext cx="3628531" cy="81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7768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37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B1E5EE-4214-2641-9792-B49918F1B822}"/>
              </a:ext>
            </a:extLst>
          </p:cNvPr>
          <p:cNvGrpSpPr/>
          <p:nvPr/>
        </p:nvGrpSpPr>
        <p:grpSpPr>
          <a:xfrm>
            <a:off x="394567" y="1487920"/>
            <a:ext cx="8604506" cy="2181674"/>
            <a:chOff x="394567" y="1604155"/>
            <a:chExt cx="8604506" cy="218167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9D91C47-04B8-0743-AE33-CB32FB353B50}"/>
                </a:ext>
              </a:extLst>
            </p:cNvPr>
            <p:cNvSpPr txBox="1"/>
            <p:nvPr/>
          </p:nvSpPr>
          <p:spPr>
            <a:xfrm>
              <a:off x="394567" y="1604155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8000" dirty="0">
                  <a:latin typeface="Marvel" pitchFamily="2" charset="0"/>
                </a:rPr>
                <a:t>ABILITY TO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BBDDCE-EBBD-D74C-937F-BA4A04557A38}"/>
                </a:ext>
              </a:extLst>
            </p:cNvPr>
            <p:cNvSpPr txBox="1"/>
            <p:nvPr/>
          </p:nvSpPr>
          <p:spPr>
            <a:xfrm>
              <a:off x="2228533" y="2396953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8000" dirty="0">
                  <a:latin typeface="Marvel" pitchFamily="2" charset="0"/>
                </a:rPr>
                <a:t>INNOVATE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1B753E-9424-544C-9E20-8CA17090EE73}"/>
                </a:ext>
              </a:extLst>
            </p:cNvPr>
            <p:cNvSpPr txBox="1"/>
            <p:nvPr/>
          </p:nvSpPr>
          <p:spPr>
            <a:xfrm>
              <a:off x="1931029" y="3385719"/>
              <a:ext cx="36976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Expresses the ability of a product development organization to </a:t>
              </a:r>
            </a:p>
            <a:p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deliver new capabilities that might better meet customer needs</a:t>
              </a:r>
              <a:endParaRPr lang="en-NL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3D77AE-9792-C547-90E9-C96C9012A78D}"/>
              </a:ext>
            </a:extLst>
          </p:cNvPr>
          <p:cNvSpPr txBox="1"/>
          <p:nvPr/>
        </p:nvSpPr>
        <p:spPr>
          <a:xfrm>
            <a:off x="1154265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UNREALIZED 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569862" y="2992265"/>
            <a:ext cx="4620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Suggests the potential future value that could be realized </a:t>
            </a:r>
          </a:p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if the organization could perfectly meet the needs of all potential customers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</TotalTime>
  <Words>652</Words>
  <Application>Microsoft Macintosh PowerPoint</Application>
  <PresentationFormat>Custom</PresentationFormat>
  <Paragraphs>79</Paragraphs>
  <Slides>64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1" baseType="lpstr">
      <vt:lpstr>Calibri</vt:lpstr>
      <vt:lpstr>Ubuntu Light</vt:lpstr>
      <vt:lpstr>Arial</vt:lpstr>
      <vt:lpstr>Calibri Light</vt:lpstr>
      <vt:lpstr>Marvel</vt:lpstr>
      <vt:lpstr>Ubuntu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Sjoerd Kranendonk</cp:lastModifiedBy>
  <cp:revision>228</cp:revision>
  <dcterms:created xsi:type="dcterms:W3CDTF">2020-03-02T18:23:14Z</dcterms:created>
  <dcterms:modified xsi:type="dcterms:W3CDTF">2020-07-08T14:17:20Z</dcterms:modified>
</cp:coreProperties>
</file>

<file path=docProps/thumbnail.jpeg>
</file>